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3" d="100"/>
          <a:sy n="33" d="100"/>
        </p:scale>
        <p:origin x="736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8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586202" y="1206593"/>
            <a:ext cx="5482998" cy="711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Data Analytics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For 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Social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Buzz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862570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11353800" y="1244807"/>
            <a:ext cx="6096000" cy="7848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our presentation to Social Buzz, we highlighted crucial insights and recommendations to support their growth and IPO readiness.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identified the top 5 content categories based on popularity scores, providing actionable insights to optimize content strategy and user engagement.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 audit of their big data practices aimed at enhancing scalability and efficiency, recommending advanced technologies and best practices.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Moving forward, our partnership aims to implement these recommendations, ensuring Social Buzz is well-equipped for sustained growth in the competitive social media industry.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699832" y="3142415"/>
            <a:ext cx="75790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Social Buzz is a fast growing technology unicorn that need to adapt quickly to it’s </a:t>
            </a:r>
            <a:r>
              <a:rPr lang="en-US" sz="2800" dirty="0" err="1"/>
              <a:t>globle</a:t>
            </a:r>
            <a:r>
              <a:rPr lang="en-US" sz="2800" dirty="0"/>
              <a:t> scale.</a:t>
            </a:r>
          </a:p>
          <a:p>
            <a:r>
              <a:rPr lang="en-US" sz="2800" dirty="0"/>
              <a:t>Accenture has begun a 3 month POC focusing on these tasks: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An audit of Social Buzz’s  big data practice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Recommendations for a successful IPO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Analysis to find Social Buzz’s top 5 most popular categories of content</a:t>
            </a:r>
            <a:endParaRPr lang="en-I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53799" y="5287982"/>
            <a:ext cx="943108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Over </a:t>
            </a:r>
            <a:r>
              <a:rPr lang="en-US" sz="3600" u="sng" dirty="0">
                <a:solidFill>
                  <a:schemeClr val="bg1"/>
                </a:solidFill>
              </a:rPr>
              <a:t>100000</a:t>
            </a:r>
            <a:r>
              <a:rPr lang="en-US" sz="3600" dirty="0">
                <a:solidFill>
                  <a:schemeClr val="bg1"/>
                </a:solidFill>
              </a:rPr>
              <a:t> posts per day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u="sng" dirty="0">
                <a:solidFill>
                  <a:schemeClr val="bg1"/>
                </a:solidFill>
              </a:rPr>
              <a:t>36,500,000 </a:t>
            </a:r>
            <a:r>
              <a:rPr lang="en-US" sz="3600" dirty="0">
                <a:solidFill>
                  <a:schemeClr val="bg1"/>
                </a:solidFill>
              </a:rPr>
              <a:t>pieces of content per year!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u="sng" dirty="0">
                <a:solidFill>
                  <a:schemeClr val="bg1"/>
                </a:solidFill>
              </a:rPr>
              <a:t>Analysis to find Social Buzz’s top 5 most popular </a:t>
            </a:r>
            <a:r>
              <a:rPr lang="en-US" sz="2400" u="sng" dirty="0" smtClean="0">
                <a:solidFill>
                  <a:schemeClr val="bg1"/>
                </a:solidFill>
              </a:rPr>
              <a:t>categories</a:t>
            </a:r>
          </a:p>
          <a:p>
            <a:r>
              <a:rPr lang="en-US" sz="2400" u="sng" dirty="0" smtClean="0">
                <a:solidFill>
                  <a:schemeClr val="bg1"/>
                </a:solidFill>
              </a:rPr>
              <a:t> </a:t>
            </a:r>
            <a:r>
              <a:rPr lang="en-US" sz="2400" u="sng" dirty="0">
                <a:solidFill>
                  <a:schemeClr val="bg1"/>
                </a:solidFill>
              </a:rPr>
              <a:t>of content</a:t>
            </a:r>
            <a:endParaRPr lang="en-IN" sz="24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DC0190-11E3-41EB-8EFE-A4135C0C08AE}"/>
              </a:ext>
            </a:extLst>
          </p:cNvPr>
          <p:cNvSpPr txBox="1"/>
          <p:nvPr/>
        </p:nvSpPr>
        <p:spPr>
          <a:xfrm>
            <a:off x="14249400" y="1697693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ANDREW FLEMING</a:t>
            </a:r>
          </a:p>
          <a:p>
            <a:r>
              <a:rPr lang="en-US" sz="2400" b="1" dirty="0"/>
              <a:t>Chief Technology Architect</a:t>
            </a:r>
            <a:endParaRPr lang="en-IN" sz="2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8491CD-87DC-4668-9B13-15657995981C}"/>
              </a:ext>
            </a:extLst>
          </p:cNvPr>
          <p:cNvSpPr txBox="1"/>
          <p:nvPr/>
        </p:nvSpPr>
        <p:spPr>
          <a:xfrm>
            <a:off x="14224747" y="4684967"/>
            <a:ext cx="2725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MARCUS</a:t>
            </a:r>
            <a:r>
              <a:rPr lang="en-US" sz="2000" b="1" dirty="0"/>
              <a:t> </a:t>
            </a:r>
            <a:r>
              <a:rPr lang="en-US" sz="2400" b="1" dirty="0"/>
              <a:t>ROMPTON</a:t>
            </a:r>
            <a:endParaRPr lang="en-US" sz="2000" b="1" dirty="0"/>
          </a:p>
          <a:p>
            <a:r>
              <a:rPr lang="en-US" sz="2400" b="1" dirty="0"/>
              <a:t>Senior Principal</a:t>
            </a:r>
            <a:endParaRPr lang="en-IN" sz="2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16C8E8-7AB8-4134-B77A-4ADE4F9807B5}"/>
              </a:ext>
            </a:extLst>
          </p:cNvPr>
          <p:cNvSpPr txBox="1"/>
          <p:nvPr/>
        </p:nvSpPr>
        <p:spPr>
          <a:xfrm>
            <a:off x="14345224" y="7758310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GOURAV SINHA</a:t>
            </a:r>
            <a:endParaRPr lang="en-US" sz="2400" b="1" dirty="0"/>
          </a:p>
          <a:p>
            <a:r>
              <a:rPr lang="en-US" sz="2400" b="1" dirty="0"/>
              <a:t>Data Analyst</a:t>
            </a:r>
            <a:endParaRPr lang="en-I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4FAC5E-314C-4B7E-86B2-4BC67498A897}"/>
              </a:ext>
            </a:extLst>
          </p:cNvPr>
          <p:cNvSpPr txBox="1"/>
          <p:nvPr/>
        </p:nvSpPr>
        <p:spPr>
          <a:xfrm>
            <a:off x="4032859" y="1537280"/>
            <a:ext cx="5493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Data Understanding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91B625-5E65-4399-B7EF-A90E482B29E0}"/>
              </a:ext>
            </a:extLst>
          </p:cNvPr>
          <p:cNvSpPr txBox="1"/>
          <p:nvPr/>
        </p:nvSpPr>
        <p:spPr>
          <a:xfrm>
            <a:off x="5740328" y="3296321"/>
            <a:ext cx="242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Data Cleaning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A6C4FC-CA89-4909-914E-10821BC58210}"/>
              </a:ext>
            </a:extLst>
          </p:cNvPr>
          <p:cNvSpPr txBox="1"/>
          <p:nvPr/>
        </p:nvSpPr>
        <p:spPr>
          <a:xfrm>
            <a:off x="7779420" y="4970535"/>
            <a:ext cx="242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Data Modelling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BF4D85-42CE-4C07-A46F-225FCAA25954}"/>
              </a:ext>
            </a:extLst>
          </p:cNvPr>
          <p:cNvSpPr txBox="1"/>
          <p:nvPr/>
        </p:nvSpPr>
        <p:spPr>
          <a:xfrm>
            <a:off x="9702080" y="6395400"/>
            <a:ext cx="242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Data Analysis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C58DA2-8A77-4978-A07E-95D1583F33C6}"/>
              </a:ext>
            </a:extLst>
          </p:cNvPr>
          <p:cNvSpPr txBox="1"/>
          <p:nvPr/>
        </p:nvSpPr>
        <p:spPr>
          <a:xfrm>
            <a:off x="11313904" y="8226501"/>
            <a:ext cx="4840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Uncover </a:t>
            </a:r>
            <a:r>
              <a:rPr lang="en-US" sz="2800" dirty="0" smtClean="0">
                <a:solidFill>
                  <a:schemeClr val="bg1"/>
                </a:solidFill>
              </a:rPr>
              <a:t>Insights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959791F5-88FE-45E3-8923-DACE504A3BC3}"/>
              </a:ext>
            </a:extLst>
          </p:cNvPr>
          <p:cNvSpPr txBox="1"/>
          <p:nvPr/>
        </p:nvSpPr>
        <p:spPr>
          <a:xfrm>
            <a:off x="2585834" y="4124715"/>
            <a:ext cx="152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solidFill>
                  <a:srgbClr val="A100FF"/>
                </a:solidFill>
              </a:rPr>
              <a:t>16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Unique Categories</a:t>
            </a:r>
            <a:endParaRPr lang="en-IN" sz="2400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E1615619-1B82-46C0-8A9C-43A8D8691A88}"/>
              </a:ext>
            </a:extLst>
          </p:cNvPr>
          <p:cNvSpPr txBox="1"/>
          <p:nvPr/>
        </p:nvSpPr>
        <p:spPr>
          <a:xfrm>
            <a:off x="7448872" y="4124715"/>
            <a:ext cx="18868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 smtClean="0">
                <a:solidFill>
                  <a:srgbClr val="A100FF"/>
                </a:solidFill>
              </a:rPr>
              <a:t>1368</a:t>
            </a:r>
            <a:endParaRPr lang="en-US" sz="5400" dirty="0">
              <a:solidFill>
                <a:srgbClr val="A100FF"/>
              </a:solidFill>
            </a:endParaRP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Reactions to  </a:t>
            </a:r>
            <a:r>
              <a:rPr lang="en-US" sz="2400" dirty="0" smtClean="0"/>
              <a:t>“travel” </a:t>
            </a:r>
            <a:r>
              <a:rPr lang="en-US" sz="2400" dirty="0"/>
              <a:t>posts</a:t>
            </a:r>
            <a:endParaRPr lang="en-IN" sz="2400" dirty="0"/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DED1CC85-9035-45EE-ACF1-34DB411300CA}"/>
              </a:ext>
            </a:extLst>
          </p:cNvPr>
          <p:cNvSpPr txBox="1"/>
          <p:nvPr/>
        </p:nvSpPr>
        <p:spPr>
          <a:xfrm>
            <a:off x="12079868" y="4130959"/>
            <a:ext cx="3622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 smtClean="0">
                <a:solidFill>
                  <a:srgbClr val="A100FF"/>
                </a:solidFill>
              </a:rPr>
              <a:t>August</a:t>
            </a:r>
            <a:endParaRPr lang="en-US" sz="5400" dirty="0">
              <a:solidFill>
                <a:srgbClr val="A100FF"/>
              </a:solidFill>
            </a:endParaRP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Month with</a:t>
            </a:r>
          </a:p>
          <a:p>
            <a:pPr algn="ctr"/>
            <a:r>
              <a:rPr lang="en-US" sz="2400" dirty="0"/>
              <a:t> most </a:t>
            </a:r>
            <a:r>
              <a:rPr lang="en-US" sz="2400" dirty="0" smtClean="0"/>
              <a:t>posts - 1612</a:t>
            </a:r>
            <a:endParaRPr lang="en-IN" sz="2400" dirty="0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1368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152400" y="152400"/>
            <a:ext cx="18288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1368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030" y="1626481"/>
            <a:ext cx="11867046" cy="7396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9671" y="1124433"/>
            <a:ext cx="9467988" cy="80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284</Words>
  <Application>Microsoft Office PowerPoint</Application>
  <PresentationFormat>Custom</PresentationFormat>
  <Paragraphs>91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var(--jp-code-font-family)</vt:lpstr>
      <vt:lpstr>Arial</vt:lpstr>
      <vt:lpstr>Graphik Regular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T S P</cp:lastModifiedBy>
  <cp:revision>12</cp:revision>
  <dcterms:created xsi:type="dcterms:W3CDTF">2006-08-16T00:00:00Z</dcterms:created>
  <dcterms:modified xsi:type="dcterms:W3CDTF">2024-07-16T17:13:27Z</dcterms:modified>
  <dc:identifier>DAEhDyfaYKE</dc:identifier>
</cp:coreProperties>
</file>